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61" r:id="rId5"/>
    <p:sldId id="269" r:id="rId6"/>
    <p:sldId id="270" r:id="rId7"/>
    <p:sldId id="271" r:id="rId8"/>
    <p:sldId id="272" r:id="rId9"/>
    <p:sldId id="284" r:id="rId10"/>
    <p:sldId id="273" r:id="rId11"/>
    <p:sldId id="285" r:id="rId12"/>
    <p:sldId id="286" r:id="rId13"/>
    <p:sldId id="287" r:id="rId14"/>
    <p:sldId id="274" r:id="rId15"/>
    <p:sldId id="275" r:id="rId16"/>
    <p:sldId id="277" r:id="rId17"/>
    <p:sldId id="27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4" d="100"/>
          <a:sy n="54" d="100"/>
        </p:scale>
        <p:origin x="56" y="10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jpe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601CADE4-77DD-4A39-831C-585E1EF6EDEE}" type="datetimeFigureOut">
              <a:rPr lang="en-IN" smtClean="0"/>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0CE7B1CE-5112-4A90-A26E-6DD2A7B547EF}"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01CADE4-77DD-4A39-831C-585E1EF6E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CE7B1CE-5112-4A90-A26E-6DD2A7B547EF}"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601CADE4-77DD-4A39-831C-585E1EF6EDEE}" type="datetimeFigureOut">
              <a:rPr lang="en-IN" smtClean="0"/>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CE7B1CE-5112-4A90-A26E-6DD2A7B547EF}" type="slidenum">
              <a:rPr lang="en-IN" smtClean="0"/>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601CADE4-77DD-4A39-831C-585E1EF6EDEE}" type="datetimeFigureOut">
              <a:rPr lang="en-IN" smtClean="0"/>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CE7B1CE-5112-4A90-A26E-6DD2A7B547EF}" type="slidenum">
              <a:rPr lang="en-IN" smtClean="0"/>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endParaRPr lang="en-US" sz="8000" dirty="0">
              <a:solidFill>
                <a:schemeClr val="tx1"/>
              </a:solidFill>
              <a:effectLst/>
            </a:endParaRP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601CADE4-77DD-4A39-831C-585E1EF6EDEE}" type="datetimeFigureOut">
              <a:rPr lang="en-IN" smtClean="0"/>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CE7B1CE-5112-4A90-A26E-6DD2A7B547EF}" type="slidenum">
              <a:rPr lang="en-IN" smtClean="0"/>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601CADE4-77DD-4A39-831C-585E1EF6EDEE}"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CE7B1CE-5112-4A90-A26E-6DD2A7B547EF}"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601CADE4-77DD-4A39-831C-585E1EF6EDEE}"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CE7B1CE-5112-4A90-A26E-6DD2A7B547EF}"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601CADE4-77DD-4A39-831C-585E1EF6E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CE7B1CE-5112-4A90-A26E-6DD2A7B547EF}" type="slidenum">
              <a:rPr lang="en-IN" smtClean="0"/>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601CADE4-77DD-4A39-831C-585E1EF6EDEE}" type="datetimeFigureOut">
              <a:rPr lang="en-IN" smtClean="0"/>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0CE7B1CE-5112-4A90-A26E-6DD2A7B547EF}"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601CADE4-77DD-4A39-831C-585E1EF6E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CE7B1CE-5112-4A90-A26E-6DD2A7B547EF}"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601CADE4-77DD-4A39-831C-585E1EF6EDEE}" type="datetimeFigureOut">
              <a:rPr lang="en-IN" smtClean="0"/>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0CE7B1CE-5112-4A90-A26E-6DD2A7B547EF}"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601CADE4-77DD-4A39-831C-585E1EF6E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CE7B1CE-5112-4A90-A26E-6DD2A7B547EF}"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601CADE4-77DD-4A39-831C-585E1EF6EDEE}"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CE7B1CE-5112-4A90-A26E-6DD2A7B547EF}"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01CADE4-77DD-4A39-831C-585E1EF6EDEE}"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CE7B1CE-5112-4A90-A26E-6DD2A7B547EF}"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1CADE4-77DD-4A39-831C-585E1EF6EDEE}"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CE7B1CE-5112-4A90-A26E-6DD2A7B547EF}"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01CADE4-77DD-4A39-831C-585E1EF6E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CE7B1CE-5112-4A90-A26E-6DD2A7B547EF}"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01CADE4-77DD-4A39-831C-585E1EF6E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CE7B1CE-5112-4A90-A26E-6DD2A7B547EF}"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2.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01CADE4-77DD-4A39-831C-585E1EF6EDEE}" type="datetimeFigureOut">
              <a:rPr lang="en-IN" smtClean="0"/>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CE7B1CE-5112-4A90-A26E-6DD2A7B547EF}" type="slidenum">
              <a:rPr lang="en-IN" smtClean="0"/>
            </a:fld>
            <a:endParaRPr lang="en-IN"/>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3920" y="783590"/>
            <a:ext cx="10553700" cy="4135120"/>
          </a:xfrm>
        </p:spPr>
        <p:txBody>
          <a:bodyPr>
            <a:noAutofit/>
          </a:bodyPr>
          <a:lstStyle/>
          <a:p>
            <a:r>
              <a:rPr lang="en-US" sz="5200" dirty="0"/>
              <a:t>ENHANCED PATIENT CARE AND OPERATIONAL EFFICIENCY</a:t>
            </a:r>
            <a:br>
              <a:rPr lang="en-US" sz="5200" dirty="0"/>
            </a:br>
            <a:r>
              <a:rPr lang="en-US" sz="5200" dirty="0"/>
              <a:t>u</a:t>
            </a:r>
            <a:r>
              <a:rPr lang="en-US" sz="5200" dirty="0"/>
              <a:t>SING DATA ANALYTICS, predictive modelling and machine learning</a:t>
            </a:r>
            <a:endParaRPr lang="en-IN" sz="5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85800" y="423378"/>
            <a:ext cx="8610600" cy="1293028"/>
          </a:xfrm>
        </p:spPr>
        <p:txBody>
          <a:bodyPr/>
          <a:p>
            <a:pPr algn="l"/>
            <a:r>
              <a:rPr lang="en-IN" altLang="en-US" b="1"/>
              <a:t>MODULE EXPLANATION</a:t>
            </a:r>
            <a:endParaRPr lang="en-IN" altLang="en-US" b="1"/>
          </a:p>
        </p:txBody>
      </p:sp>
      <p:sp>
        <p:nvSpPr>
          <p:cNvPr id="6" name="Text Box 5"/>
          <p:cNvSpPr txBox="1"/>
          <p:nvPr/>
        </p:nvSpPr>
        <p:spPr>
          <a:xfrm>
            <a:off x="862965" y="1577340"/>
            <a:ext cx="4064000" cy="368300"/>
          </a:xfrm>
          <a:prstGeom prst="rect">
            <a:avLst/>
          </a:prstGeom>
          <a:noFill/>
        </p:spPr>
        <p:txBody>
          <a:bodyPr wrap="square" rtlCol="0">
            <a:spAutoFit/>
          </a:bodyPr>
          <a:p>
            <a:r>
              <a:rPr lang="en-IN" altLang="en-US"/>
              <a:t>FIG 1.1</a:t>
            </a:r>
            <a:endParaRPr lang="en-IN" altLang="en-US"/>
          </a:p>
        </p:txBody>
      </p:sp>
      <p:pic>
        <p:nvPicPr>
          <p:cNvPr id="10" name="Content Placeholder 9" descr="oopt"/>
          <p:cNvPicPr>
            <a:picLocks noChangeAspect="1"/>
          </p:cNvPicPr>
          <p:nvPr>
            <p:ph idx="1"/>
          </p:nvPr>
        </p:nvPicPr>
        <p:blipFill>
          <a:blip r:embed="rId1"/>
          <a:stretch>
            <a:fillRect/>
          </a:stretch>
        </p:blipFill>
        <p:spPr>
          <a:xfrm>
            <a:off x="2502535" y="2194560"/>
            <a:ext cx="7185660" cy="402399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85800" y="423378"/>
            <a:ext cx="8610600" cy="1293028"/>
          </a:xfrm>
        </p:spPr>
        <p:txBody>
          <a:bodyPr/>
          <a:p>
            <a:pPr algn="l"/>
            <a:r>
              <a:rPr lang="en-IN" altLang="en-US" b="1"/>
              <a:t>MODULE EXPLANATION</a:t>
            </a:r>
            <a:endParaRPr lang="en-IN" altLang="en-US" b="1"/>
          </a:p>
        </p:txBody>
      </p:sp>
      <p:sp>
        <p:nvSpPr>
          <p:cNvPr id="6" name="Text Box 5"/>
          <p:cNvSpPr txBox="1"/>
          <p:nvPr/>
        </p:nvSpPr>
        <p:spPr>
          <a:xfrm>
            <a:off x="828040" y="1577340"/>
            <a:ext cx="4064000" cy="368300"/>
          </a:xfrm>
          <a:prstGeom prst="rect">
            <a:avLst/>
          </a:prstGeom>
          <a:noFill/>
        </p:spPr>
        <p:txBody>
          <a:bodyPr wrap="square" rtlCol="0">
            <a:spAutoFit/>
          </a:bodyPr>
          <a:p>
            <a:r>
              <a:rPr lang="en-IN" altLang="en-US"/>
              <a:t>FIG 1.2</a:t>
            </a:r>
            <a:endParaRPr lang="en-IN" altLang="en-US"/>
          </a:p>
        </p:txBody>
      </p:sp>
      <p:pic>
        <p:nvPicPr>
          <p:cNvPr id="4" name="Content Placeholder 3" descr="o3"/>
          <p:cNvPicPr>
            <a:picLocks noChangeAspect="1"/>
          </p:cNvPicPr>
          <p:nvPr>
            <p:ph idx="1"/>
          </p:nvPr>
        </p:nvPicPr>
        <p:blipFill>
          <a:blip r:embed="rId1"/>
          <a:stretch>
            <a:fillRect/>
          </a:stretch>
        </p:blipFill>
        <p:spPr>
          <a:xfrm>
            <a:off x="1774190" y="2194560"/>
            <a:ext cx="8642985" cy="402399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85800" y="423378"/>
            <a:ext cx="8610600" cy="1293028"/>
          </a:xfrm>
        </p:spPr>
        <p:txBody>
          <a:bodyPr/>
          <a:p>
            <a:pPr algn="l"/>
            <a:r>
              <a:rPr lang="en-IN" altLang="en-US" b="1"/>
              <a:t>MODULE EXPLANATION</a:t>
            </a:r>
            <a:endParaRPr lang="en-IN" altLang="en-US" b="1"/>
          </a:p>
        </p:txBody>
      </p:sp>
      <p:sp>
        <p:nvSpPr>
          <p:cNvPr id="6" name="Text Box 5"/>
          <p:cNvSpPr txBox="1"/>
          <p:nvPr/>
        </p:nvSpPr>
        <p:spPr>
          <a:xfrm>
            <a:off x="828040" y="1577340"/>
            <a:ext cx="4064000" cy="368300"/>
          </a:xfrm>
          <a:prstGeom prst="rect">
            <a:avLst/>
          </a:prstGeom>
          <a:noFill/>
        </p:spPr>
        <p:txBody>
          <a:bodyPr wrap="square" rtlCol="0">
            <a:spAutoFit/>
          </a:bodyPr>
          <a:p>
            <a:r>
              <a:rPr lang="en-IN" altLang="en-US"/>
              <a:t>FIG 1.3</a:t>
            </a:r>
            <a:endParaRPr lang="en-IN" altLang="en-US"/>
          </a:p>
        </p:txBody>
      </p:sp>
      <p:pic>
        <p:nvPicPr>
          <p:cNvPr id="7" name="Content Placeholder 6" descr="o2"/>
          <p:cNvPicPr>
            <a:picLocks noChangeAspect="1"/>
          </p:cNvPicPr>
          <p:nvPr>
            <p:ph idx="1"/>
          </p:nvPr>
        </p:nvPicPr>
        <p:blipFill>
          <a:blip r:embed="rId1"/>
          <a:stretch>
            <a:fillRect/>
          </a:stretch>
        </p:blipFill>
        <p:spPr>
          <a:xfrm>
            <a:off x="2291715" y="2701290"/>
            <a:ext cx="7607300" cy="30099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013460" y="423378"/>
            <a:ext cx="8610600" cy="1293028"/>
          </a:xfrm>
        </p:spPr>
        <p:txBody>
          <a:bodyPr/>
          <a:p>
            <a:pPr algn="l"/>
            <a:r>
              <a:rPr lang="en-IN" altLang="en-US" b="1" u="sng"/>
              <a:t>RESULT :</a:t>
            </a:r>
            <a:endParaRPr lang="en-IN" altLang="en-US" b="1" u="sng"/>
          </a:p>
        </p:txBody>
      </p:sp>
      <p:sp>
        <p:nvSpPr>
          <p:cNvPr id="3" name="Content Placeholder 2"/>
          <p:cNvSpPr>
            <a:spLocks noGrp="1"/>
          </p:cNvSpPr>
          <p:nvPr>
            <p:ph idx="1"/>
          </p:nvPr>
        </p:nvSpPr>
        <p:spPr>
          <a:xfrm>
            <a:off x="685800" y="1562100"/>
            <a:ext cx="10820400" cy="4769485"/>
          </a:xfrm>
        </p:spPr>
        <p:txBody>
          <a:bodyPr>
            <a:noAutofit/>
          </a:bodyPr>
          <a:p>
            <a:pPr algn="just"/>
            <a:r>
              <a:rPr lang="en-US"/>
              <a:t>The implementation of the Patient Disease Prediction system using an artificial neural network (ANN) demonstrated significant improvements in predicting diseases, thereby enhancing patient care quality and operational efficiency. The system processed patient data</a:t>
            </a:r>
            <a:r>
              <a:rPr lang="en-IN" altLang="en-US"/>
              <a:t>,</a:t>
            </a:r>
            <a:r>
              <a:rPr lang="en-US"/>
              <a:t> collected  through a series of preprocessing steps, including data cleaning, feature engineering, and normalization. The ANN model</a:t>
            </a:r>
            <a:r>
              <a:rPr lang="en-IN" altLang="en-US"/>
              <a:t> using sigmoid function</a:t>
            </a:r>
            <a:r>
              <a:rPr lang="en-US"/>
              <a:t>, comprising an input layer, two hidden layers, and an output layer, was trained on this preprocessed data and achieved an accuracy of </a:t>
            </a:r>
            <a:r>
              <a:rPr lang="en-IN" altLang="en-US"/>
              <a:t>95</a:t>
            </a:r>
            <a:r>
              <a:rPr lang="en-US"/>
              <a:t>% on the test dataset, with a final loss value of 0.41, indicating minimal prediction errors. </a:t>
            </a:r>
            <a:endParaRPr lang="en-US"/>
          </a:p>
          <a:p>
            <a:pPr algn="just"/>
            <a:r>
              <a:rPr lang="en-US"/>
              <a:t>The system's predictive capabilities enabled proactive patient care strategies, reducing the time to diagnosis, improving patient outcomes, and leading to significant cost savings by minimizing unnecessary medical tests and procedures. Overall, the project successfully showcased the potential of integrating data analytics and machine learning in healthcare to transition from a reactive to a proactive care model, ultimately enhancing clinical decision-making and operational efficiency.</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929640" y="423378"/>
            <a:ext cx="8610600" cy="1293028"/>
          </a:xfrm>
        </p:spPr>
        <p:txBody>
          <a:bodyPr/>
          <a:p>
            <a:pPr algn="l"/>
            <a:r>
              <a:rPr lang="en-IN" altLang="en-US" b="1" u="sng"/>
              <a:t>discussion :</a:t>
            </a:r>
            <a:endParaRPr lang="en-IN" altLang="en-US" b="1" u="sng"/>
          </a:p>
        </p:txBody>
      </p:sp>
      <p:sp>
        <p:nvSpPr>
          <p:cNvPr id="3" name="Content Placeholder 2"/>
          <p:cNvSpPr>
            <a:spLocks noGrp="1"/>
          </p:cNvSpPr>
          <p:nvPr>
            <p:ph idx="1"/>
          </p:nvPr>
        </p:nvSpPr>
        <p:spPr>
          <a:xfrm>
            <a:off x="685800" y="1486535"/>
            <a:ext cx="10820400" cy="5485130"/>
          </a:xfrm>
        </p:spPr>
        <p:txBody>
          <a:bodyPr>
            <a:noAutofit/>
          </a:bodyPr>
          <a:p>
            <a:pPr algn="just"/>
            <a:r>
              <a:rPr lang="en-US" sz="2400"/>
              <a:t>The Patient Disease Prediction project using artificial neural networks (ANN) represents a significant advancement in healthcare by enabling early disease detection and proactive patient management through predictive modeling. The system, trained on data from electronic health records (EHR), achieved an </a:t>
            </a:r>
            <a:r>
              <a:rPr lang="en-IN" altLang="en-US" sz="2400"/>
              <a:t>95</a:t>
            </a:r>
            <a:r>
              <a:rPr lang="en-US" sz="2400"/>
              <a:t>% accuracy rate and </a:t>
            </a:r>
            <a:r>
              <a:rPr lang="en-IN" altLang="en-US" sz="2400"/>
              <a:t>0.41 loss value</a:t>
            </a:r>
            <a:r>
              <a:rPr lang="en-US" sz="2400"/>
              <a:t>, highlighting its robustness and potential to improve patient outcomes and reduce healthcare costs. Real-time predictions facilitate informed clinical decision-making, marking a shift from reactive to proactive care. </a:t>
            </a:r>
            <a:endParaRPr lang="en-US" sz="2400"/>
          </a:p>
          <a:p>
            <a:pPr algn="just"/>
            <a:r>
              <a:rPr lang="en-US" sz="2400"/>
              <a:t>However, challenges such as ensuring data diversity, expanding to multi-disease prediction, integrating explainable AI for transparency, and enhancing data privacy and security remain. Future enhancements, including incorporating IoT data and personalized medicine approaches, will further augment the system's utility, making it a transformative tool in modern healthcare.</a:t>
            </a:r>
            <a:endParaRPr lang="en-US" sz="24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85800" y="423378"/>
            <a:ext cx="8610600" cy="1293028"/>
          </a:xfrm>
        </p:spPr>
        <p:txBody>
          <a:bodyPr/>
          <a:p>
            <a:pPr algn="l"/>
            <a:r>
              <a:rPr lang="en-IN" altLang="en-US" b="1" u="sng"/>
              <a:t>conclusion :</a:t>
            </a:r>
            <a:endParaRPr lang="en-IN" altLang="en-US" b="1" u="sng"/>
          </a:p>
        </p:txBody>
      </p:sp>
      <p:sp>
        <p:nvSpPr>
          <p:cNvPr id="3" name="Content Placeholder 2"/>
          <p:cNvSpPr>
            <a:spLocks noGrp="1"/>
          </p:cNvSpPr>
          <p:nvPr>
            <p:ph idx="1"/>
          </p:nvPr>
        </p:nvSpPr>
        <p:spPr>
          <a:xfrm>
            <a:off x="533400" y="1600835"/>
            <a:ext cx="10820400" cy="5005705"/>
          </a:xfrm>
        </p:spPr>
        <p:txBody>
          <a:bodyPr>
            <a:noAutofit/>
          </a:bodyPr>
          <a:p>
            <a:pPr indent="-227330" algn="just"/>
            <a:r>
              <a:rPr lang="en-US" sz="2300"/>
              <a:t>In conclusion, the project on enhanced patient care and operational efficiency in healthcare using data analytics, predictive modelling, and machine learning demonstrates significant potential in transforming healthcare delivery. By leveraging advanced machine learning techniques and predictive models, the system accurately forecasts patient outcomes, identifies high-risk individuals, and personalizes treatment plans, thereby improving patient care and reducing adverse events. The integration of AI-driven diagnostic tools allows for preliminary patient diagnosis without direct doctor involvement, enhancing diagnostic speed and accuracy.</a:t>
            </a:r>
            <a:endParaRPr lang="en-US" sz="2300"/>
          </a:p>
          <a:p>
            <a:pPr algn="just"/>
            <a:r>
              <a:rPr lang="en-US" sz="2300"/>
              <a:t>Additionally, the optimization of resource allocation and operational workflows contributes to increased efficiency and reduced wait times. This project marks a substantial advancement in empowering healthcare providers with the tools and insights necessary to deliver high-quality care and achieve operational excellence.</a:t>
            </a:r>
            <a:endParaRPr lang="en-US" sz="23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85800" y="423378"/>
            <a:ext cx="8610600" cy="1293028"/>
          </a:xfrm>
        </p:spPr>
        <p:txBody>
          <a:bodyPr/>
          <a:p>
            <a:pPr algn="l"/>
            <a:r>
              <a:rPr lang="en-IN" altLang="en-US" b="1" u="sng"/>
              <a:t>future enhancements </a:t>
            </a:r>
            <a:endParaRPr lang="en-IN" altLang="en-US" b="1" u="sng"/>
          </a:p>
        </p:txBody>
      </p:sp>
      <p:sp>
        <p:nvSpPr>
          <p:cNvPr id="3" name="Content Placeholder 2"/>
          <p:cNvSpPr>
            <a:spLocks noGrp="1"/>
          </p:cNvSpPr>
          <p:nvPr>
            <p:ph idx="1"/>
          </p:nvPr>
        </p:nvSpPr>
        <p:spPr>
          <a:xfrm>
            <a:off x="731520" y="1716405"/>
            <a:ext cx="10820400" cy="4906645"/>
          </a:xfrm>
        </p:spPr>
        <p:txBody>
          <a:bodyPr>
            <a:noAutofit/>
          </a:bodyPr>
          <a:p>
            <a:r>
              <a:rPr lang="en-US" sz="2300"/>
              <a:t>Expanding Dataset: Incorporate more diverse and larger datasets from various sources to improve the model's generalizability and accuracy.</a:t>
            </a:r>
            <a:endParaRPr lang="en-US" sz="2300"/>
          </a:p>
          <a:p>
            <a:r>
              <a:rPr lang="en-US" sz="2300"/>
              <a:t>Multi-Disease Prediction: Extend the system to predict multiple diseases simultaneously, rather than focusing on a single disease.</a:t>
            </a:r>
            <a:endParaRPr lang="en-US" sz="2300"/>
          </a:p>
          <a:p>
            <a:r>
              <a:rPr lang="en-US" sz="2300"/>
              <a:t>Integration with IoT Devices: Incorporate data from wearable devices and other IoT medical devices for real-time health monitoring and prediction.</a:t>
            </a:r>
            <a:endParaRPr lang="en-US" sz="2300"/>
          </a:p>
          <a:p>
            <a:r>
              <a:rPr lang="en-US" sz="2300"/>
              <a:t>Personalized Medicine: Develop capabilities for personalized disease prediction by considering individual patient histories, genetics, and lifestyle factors.</a:t>
            </a:r>
            <a:endParaRPr lang="en-US" sz="2300"/>
          </a:p>
          <a:p>
            <a:r>
              <a:rPr lang="en-US" sz="2300"/>
              <a:t>User Feedback Loop: Create a feedback loop where predictions are validated and corrected based on actual patient outcomes, allowing the model to continuously learn and improve.</a:t>
            </a:r>
            <a:endParaRPr lang="en-US" sz="23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1003" y="501292"/>
            <a:ext cx="4329023" cy="1293028"/>
          </a:xfrm>
        </p:spPr>
        <p:txBody>
          <a:bodyPr/>
          <a:lstStyle/>
          <a:p>
            <a:r>
              <a:rPr lang="en-US" dirty="0"/>
              <a:t>TEAM MEMBERS  </a:t>
            </a:r>
            <a:endParaRPr lang="en-IN" dirty="0"/>
          </a:p>
        </p:txBody>
      </p:sp>
      <p:sp>
        <p:nvSpPr>
          <p:cNvPr id="3" name="Content Placeholder 2"/>
          <p:cNvSpPr>
            <a:spLocks noGrp="1"/>
          </p:cNvSpPr>
          <p:nvPr>
            <p:ph idx="1"/>
          </p:nvPr>
        </p:nvSpPr>
        <p:spPr/>
        <p:txBody>
          <a:bodyPr>
            <a:normAutofit/>
          </a:bodyPr>
          <a:lstStyle/>
          <a:p>
            <a:pPr marL="0" indent="0">
              <a:buNone/>
            </a:pPr>
            <a:r>
              <a:rPr lang="en-US" sz="2400" dirty="0"/>
              <a:t>AYYAPPAN A (210701510)</a:t>
            </a:r>
            <a:endParaRPr lang="en-US" sz="2400" dirty="0"/>
          </a:p>
          <a:p>
            <a:pPr marL="0" indent="0">
              <a:buNone/>
            </a:pPr>
            <a:r>
              <a:rPr lang="en-IN" sz="2400" dirty="0"/>
              <a:t>TARUN KUMAR S (210701286)</a:t>
            </a:r>
            <a:endParaRPr lang="en-IN" sz="2400" dirty="0"/>
          </a:p>
          <a:p>
            <a:pPr marL="0" indent="0">
              <a:buNone/>
            </a:pPr>
            <a:r>
              <a:rPr lang="en-US" altLang="en-IN" sz="2400" dirty="0"/>
              <a:t>SUDHARSAN B (210701265)</a:t>
            </a:r>
            <a:endParaRPr lang="en-US" altLang="en-IN"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681" y="269226"/>
            <a:ext cx="3292434" cy="1418086"/>
          </a:xfrm>
        </p:spPr>
        <p:txBody>
          <a:bodyPr/>
          <a:lstStyle/>
          <a:p>
            <a:r>
              <a:rPr lang="en-US" b="1" dirty="0"/>
              <a:t>Abstract :</a:t>
            </a:r>
            <a:endParaRPr lang="en-IN" b="1" dirty="0"/>
          </a:p>
        </p:txBody>
      </p:sp>
      <p:sp>
        <p:nvSpPr>
          <p:cNvPr id="3" name="Content Placeholder 2"/>
          <p:cNvSpPr>
            <a:spLocks noGrp="1"/>
          </p:cNvSpPr>
          <p:nvPr>
            <p:ph idx="1"/>
          </p:nvPr>
        </p:nvSpPr>
        <p:spPr>
          <a:xfrm>
            <a:off x="685800" y="1417320"/>
            <a:ext cx="10820400" cy="5313045"/>
          </a:xfrm>
        </p:spPr>
        <p:txBody>
          <a:bodyPr>
            <a:noAutofit/>
          </a:bodyPr>
          <a:lstStyle/>
          <a:p>
            <a:pPr algn="just"/>
            <a:r>
              <a:rPr lang="en-IN" dirty="0"/>
              <a:t>The healthcare sector faces continuous challenges in providing efficient patient care while optimizing operational processes. In response, this project proposes a comprehensive solution leveraging data analytics, predictive modeling, and machine learning techniques to enhance patient care quality and operational efficiency. The project aims to transition from traditional manual and reactive healthcare systems to a proactive approach that anticipates patient needs and diagnosis of patient diseases.</a:t>
            </a:r>
            <a:endParaRPr lang="en-IN" dirty="0"/>
          </a:p>
          <a:p>
            <a:pPr marL="0" indent="0" algn="just">
              <a:buNone/>
            </a:pPr>
            <a:endParaRPr lang="en-IN" dirty="0"/>
          </a:p>
          <a:p>
            <a:pPr algn="just"/>
            <a:r>
              <a:rPr lang="en-IN" dirty="0"/>
              <a:t>Key components of the proposed system include the implementation of integrated electronic health records (EHR), advanced data analytics, and predictive modeling algorithms. These technologies enable healthcare providers to analyze patient data in real-time, identify trends, and predict outcomes, thereby facilitating proactive patient care strategies. By leveraging machine learning algorithms for decision support, healthcare providers can make informed clinical decisions based on predictive insights, improving patient outcomes and reducing healthcare costs.</a:t>
            </a:r>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85800" y="354330"/>
            <a:ext cx="8610600" cy="1292860"/>
          </a:xfrm>
        </p:spPr>
        <p:txBody>
          <a:bodyPr/>
          <a:p>
            <a:pPr algn="l"/>
            <a:r>
              <a:rPr lang="en-US" b="1"/>
              <a:t>Existing System:</a:t>
            </a:r>
            <a:endParaRPr lang="en-US" b="1"/>
          </a:p>
        </p:txBody>
      </p:sp>
      <p:sp>
        <p:nvSpPr>
          <p:cNvPr id="3" name="Content Placeholder 2"/>
          <p:cNvSpPr>
            <a:spLocks noGrp="1"/>
          </p:cNvSpPr>
          <p:nvPr>
            <p:ph idx="1"/>
          </p:nvPr>
        </p:nvSpPr>
        <p:spPr>
          <a:xfrm>
            <a:off x="685800" y="1539875"/>
            <a:ext cx="10820400" cy="4024125"/>
          </a:xfrm>
        </p:spPr>
        <p:txBody>
          <a:bodyPr>
            <a:noAutofit/>
          </a:bodyPr>
          <a:p>
            <a:pPr algn="just"/>
            <a:r>
              <a:rPr lang="en-US"/>
              <a:t>Manual Patient Records: Healthcare facilities rely on manual patient records, which are often paper-based or stored in disparate electronic systems.</a:t>
            </a:r>
            <a:endParaRPr lang="en-US"/>
          </a:p>
          <a:p>
            <a:pPr algn="just"/>
            <a:r>
              <a:rPr lang="en-US"/>
              <a:t>Limited Data Analysis: Data analysis is limited and often done manually, making it challenging to derive actionable insights from patient data.</a:t>
            </a:r>
            <a:endParaRPr lang="en-US"/>
          </a:p>
          <a:p>
            <a:pPr algn="just"/>
            <a:r>
              <a:rPr lang="en-US"/>
              <a:t>Resource Allocation Challenges: Allocation of resources such as staff, equipment, and facilities is not optimized, leading to inefficiencies and potential bottlenecks in patient care.</a:t>
            </a:r>
            <a:endParaRPr lang="en-US"/>
          </a:p>
          <a:p>
            <a:pPr algn="just"/>
            <a:r>
              <a:rPr lang="en-US"/>
              <a:t>Lack of Predictive Capabilities: There is a lack of predictive capabilities to diagnose patient disease, identify potential health risks, and prevent adverse events.</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85800" y="354330"/>
            <a:ext cx="8610600" cy="1292860"/>
          </a:xfrm>
        </p:spPr>
        <p:txBody>
          <a:bodyPr/>
          <a:p>
            <a:pPr algn="l"/>
            <a:r>
              <a:rPr lang="en-US" b="1"/>
              <a:t>Proposed System:</a:t>
            </a:r>
            <a:endParaRPr lang="en-US" b="1"/>
          </a:p>
        </p:txBody>
      </p:sp>
      <p:sp>
        <p:nvSpPr>
          <p:cNvPr id="3" name="Content Placeholder 2"/>
          <p:cNvSpPr>
            <a:spLocks noGrp="1"/>
          </p:cNvSpPr>
          <p:nvPr>
            <p:ph idx="1"/>
          </p:nvPr>
        </p:nvSpPr>
        <p:spPr>
          <a:xfrm>
            <a:off x="685800" y="1530350"/>
            <a:ext cx="10820400" cy="5045710"/>
          </a:xfrm>
        </p:spPr>
        <p:txBody>
          <a:bodyPr>
            <a:noAutofit/>
          </a:bodyPr>
          <a:p>
            <a:pPr marL="0" indent="0" algn="just">
              <a:buNone/>
            </a:pPr>
            <a:r>
              <a:rPr lang="en-US" u="sng"/>
              <a:t>Integrated Electronic Health Records (EHR):</a:t>
            </a:r>
            <a:endParaRPr lang="en-US" u="sng"/>
          </a:p>
          <a:p>
            <a:pPr algn="just"/>
            <a:r>
              <a:rPr lang="en-US"/>
              <a:t>Implement a centralized electronic health records system to consolidate patient data.</a:t>
            </a:r>
            <a:endParaRPr lang="en-US"/>
          </a:p>
          <a:p>
            <a:pPr marL="0" indent="0" algn="just">
              <a:buNone/>
            </a:pPr>
            <a:r>
              <a:rPr lang="en-US" u="sng"/>
              <a:t>Data Analytics and Predictive Modeling</a:t>
            </a:r>
            <a:r>
              <a:rPr lang="en-US"/>
              <a:t>:</a:t>
            </a:r>
            <a:endParaRPr lang="en-US"/>
          </a:p>
          <a:p>
            <a:pPr algn="just"/>
            <a:r>
              <a:rPr lang="en-US"/>
              <a:t>Utilize advanced data analytics techniques and predictive modeling algorithms to analyze patient data in real-time.</a:t>
            </a:r>
            <a:endParaRPr lang="en-US"/>
          </a:p>
          <a:p>
            <a:pPr algn="just"/>
            <a:r>
              <a:rPr lang="en-US"/>
              <a:t>Identify patterns, trends, and correlations within the data to predict patient outcomes and optimize treatment plans.</a:t>
            </a:r>
            <a:endParaRPr lang="en-US"/>
          </a:p>
          <a:p>
            <a:pPr marL="0" indent="0" algn="just">
              <a:buNone/>
            </a:pPr>
            <a:r>
              <a:rPr lang="en-US" u="sng"/>
              <a:t>Machine Learning for Decision Support:</a:t>
            </a:r>
            <a:endParaRPr lang="en-US" u="sng"/>
          </a:p>
          <a:p>
            <a:pPr algn="just"/>
            <a:r>
              <a:rPr lang="en-US"/>
              <a:t>Develop machine learning algorithms to provide decision support for healthcare providers.</a:t>
            </a:r>
            <a:endParaRPr lang="en-US"/>
          </a:p>
          <a:p>
            <a:pPr algn="just"/>
            <a:r>
              <a:rPr lang="en-US"/>
              <a:t>Predict patient diagnoses, treatment responses, and potential complications to guide clinical decision-making.</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85800" y="258278"/>
            <a:ext cx="8610600" cy="1293028"/>
          </a:xfrm>
        </p:spPr>
        <p:txBody>
          <a:bodyPr/>
          <a:p>
            <a:pPr algn="l"/>
            <a:r>
              <a:rPr lang="en-IN" altLang="en-US" b="1" u="sng"/>
              <a:t>ARCHITECTURE </a:t>
            </a:r>
            <a:endParaRPr lang="en-IN" altLang="en-US" b="1" u="sng"/>
          </a:p>
        </p:txBody>
      </p:sp>
      <p:pic>
        <p:nvPicPr>
          <p:cNvPr id="4" name="Content Placeholder 3" descr="Blank diagram (1)"/>
          <p:cNvPicPr>
            <a:picLocks noChangeAspect="1"/>
          </p:cNvPicPr>
          <p:nvPr>
            <p:ph idx="1"/>
          </p:nvPr>
        </p:nvPicPr>
        <p:blipFill>
          <a:blip r:embed="rId1"/>
          <a:stretch>
            <a:fillRect/>
          </a:stretch>
        </p:blipFill>
        <p:spPr>
          <a:xfrm>
            <a:off x="1313815" y="1417955"/>
            <a:ext cx="9688830" cy="51339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85800" y="82383"/>
            <a:ext cx="8610600" cy="1293028"/>
          </a:xfrm>
        </p:spPr>
        <p:txBody>
          <a:bodyPr/>
          <a:p>
            <a:pPr algn="l"/>
            <a:r>
              <a:rPr lang="en-IN" altLang="en-US" b="1" u="sng"/>
              <a:t>MODULES : </a:t>
            </a:r>
            <a:endParaRPr lang="en-IN" altLang="en-US" b="1" u="sng"/>
          </a:p>
        </p:txBody>
      </p:sp>
      <p:sp>
        <p:nvSpPr>
          <p:cNvPr id="3" name="Content Placeholder 2"/>
          <p:cNvSpPr>
            <a:spLocks noGrp="1"/>
          </p:cNvSpPr>
          <p:nvPr>
            <p:ph idx="1"/>
          </p:nvPr>
        </p:nvSpPr>
        <p:spPr>
          <a:xfrm>
            <a:off x="685800" y="1123950"/>
            <a:ext cx="10820400" cy="4822190"/>
          </a:xfrm>
        </p:spPr>
        <p:txBody>
          <a:bodyPr>
            <a:noAutofit/>
          </a:bodyPr>
          <a:p>
            <a:pPr marL="0" indent="0">
              <a:buNone/>
            </a:pPr>
            <a:r>
              <a:rPr lang="en-US" sz="2400" b="1"/>
              <a:t>1. Data Collection Module</a:t>
            </a:r>
            <a:endParaRPr lang="en-US" sz="2400" b="1"/>
          </a:p>
          <a:p>
            <a:pPr indent="-217170"/>
            <a:r>
              <a:rPr lang="en-IN" altLang="en-US" sz="2400"/>
              <a:t>Data collection : </a:t>
            </a:r>
            <a:r>
              <a:rPr lang="en-US" sz="2400"/>
              <a:t>Handles the collection of patient data, including symptoms, medical history, and</a:t>
            </a:r>
            <a:r>
              <a:rPr lang="en-IN" altLang="en-US" sz="2400"/>
              <a:t> </a:t>
            </a:r>
            <a:r>
              <a:rPr lang="en-US" sz="2400"/>
              <a:t>any other relevant information.</a:t>
            </a:r>
            <a:endParaRPr lang="en-US" sz="2400"/>
          </a:p>
          <a:p>
            <a:pPr marL="275590" indent="-275590" defTabSz="914400">
              <a:buNone/>
              <a:tabLst>
                <a:tab pos="268605" algn="l"/>
              </a:tabLst>
            </a:pPr>
            <a:r>
              <a:rPr lang="en-IN" altLang="en-US" sz="2400"/>
              <a:t>    I</a:t>
            </a:r>
            <a:r>
              <a:rPr lang="en-US" sz="2400"/>
              <a:t>mport</a:t>
            </a:r>
            <a:r>
              <a:rPr lang="en-IN" altLang="en-US" sz="2400"/>
              <a:t>s</a:t>
            </a:r>
            <a:r>
              <a:rPr lang="en-US" sz="2400"/>
              <a:t> data from various sources (CSV files, databases</a:t>
            </a:r>
            <a:r>
              <a:rPr lang="en-IN" altLang="en-US" sz="2400"/>
              <a:t>) from kaggle and open     sources.</a:t>
            </a:r>
            <a:endParaRPr lang="en-US" sz="2400"/>
          </a:p>
          <a:p>
            <a:r>
              <a:rPr lang="en-US" sz="2400"/>
              <a:t>Data Validator: Ensures the data is clean and formatted correctly.</a:t>
            </a:r>
            <a:endParaRPr lang="en-US" sz="2400"/>
          </a:p>
          <a:p>
            <a:pPr marL="0" indent="0">
              <a:buNone/>
            </a:pPr>
            <a:endParaRPr lang="en-US" sz="2400"/>
          </a:p>
          <a:p>
            <a:pPr marL="0" indent="0">
              <a:buNone/>
            </a:pPr>
            <a:r>
              <a:rPr lang="en-US" sz="2400" b="1"/>
              <a:t>2. Data Preprocessing Module</a:t>
            </a:r>
            <a:endParaRPr lang="en-US" sz="2400" b="1"/>
          </a:p>
          <a:p>
            <a:r>
              <a:rPr lang="en-IN" altLang="en-US" sz="2400"/>
              <a:t>Preprocessing : </a:t>
            </a:r>
            <a:r>
              <a:rPr lang="en-US" sz="2400"/>
              <a:t>Prepares the data for training by cleaning, normalizing, and transforming it.</a:t>
            </a:r>
            <a:endParaRPr lang="en-US" sz="2400"/>
          </a:p>
          <a:p>
            <a:r>
              <a:rPr lang="en-US" sz="2400"/>
              <a:t>Data Cleaner: Removes or corrects invalid data.</a:t>
            </a:r>
            <a:endParaRPr lang="en-US" sz="2400"/>
          </a:p>
          <a:p>
            <a:r>
              <a:rPr lang="en-US" sz="2400"/>
              <a:t>Feature Extractor: Extracts relevant features from raw data.</a:t>
            </a:r>
            <a:endParaRPr lang="en-US" sz="2400"/>
          </a:p>
          <a:p>
            <a:r>
              <a:rPr lang="en-US" sz="2400"/>
              <a:t>Data Normalizer: Normalizes the data to a consistent scale.</a:t>
            </a:r>
            <a:endParaRPr lang="en-US"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85800" y="232243"/>
            <a:ext cx="8610600" cy="1293028"/>
          </a:xfrm>
        </p:spPr>
        <p:txBody>
          <a:bodyPr/>
          <a:p>
            <a:pPr algn="l"/>
            <a:r>
              <a:rPr lang="en-IN" altLang="en-US" b="1"/>
              <a:t>MODULES :</a:t>
            </a:r>
            <a:endParaRPr lang="en-IN" altLang="en-US" b="1"/>
          </a:p>
        </p:txBody>
      </p:sp>
      <p:sp>
        <p:nvSpPr>
          <p:cNvPr id="3" name="Content Placeholder 2"/>
          <p:cNvSpPr>
            <a:spLocks noGrp="1"/>
          </p:cNvSpPr>
          <p:nvPr>
            <p:ph idx="1"/>
          </p:nvPr>
        </p:nvSpPr>
        <p:spPr>
          <a:xfrm>
            <a:off x="685800" y="1375410"/>
            <a:ext cx="10820400" cy="4822190"/>
          </a:xfrm>
        </p:spPr>
        <p:txBody>
          <a:bodyPr>
            <a:noAutofit/>
          </a:bodyPr>
          <a:p>
            <a:pPr marL="0" indent="0">
              <a:buNone/>
            </a:pPr>
            <a:r>
              <a:rPr lang="en-US" sz="2000"/>
              <a:t>3. ANN Model Module</a:t>
            </a:r>
            <a:endParaRPr lang="en-US" sz="2000"/>
          </a:p>
          <a:p>
            <a:r>
              <a:rPr lang="en-US" sz="2000"/>
              <a:t>Contains the architecture and implementation of the artificial neural network.</a:t>
            </a:r>
            <a:endParaRPr lang="en-US" sz="2000"/>
          </a:p>
          <a:p>
            <a:r>
              <a:rPr lang="en-US" sz="2000"/>
              <a:t>Defines the structure of the neural network (layers, nodes, activation functions).</a:t>
            </a:r>
            <a:endParaRPr lang="en-US" sz="2000"/>
          </a:p>
          <a:p>
            <a:r>
              <a:rPr lang="en-IN" altLang="en-US" sz="2000"/>
              <a:t>Model Trainer: </a:t>
            </a:r>
            <a:r>
              <a:rPr lang="en-US" sz="2000"/>
              <a:t>Handles the training process of the neural network</a:t>
            </a:r>
            <a:r>
              <a:rPr lang="en-IN" altLang="en-US" sz="2000"/>
              <a:t> by fitting the data into the ANN model.</a:t>
            </a:r>
            <a:endParaRPr lang="en-US" sz="2000"/>
          </a:p>
          <a:p>
            <a:r>
              <a:rPr lang="en-US" sz="2000"/>
              <a:t>Model Evaluator: Evaluates the performance of the model using validation and test data.</a:t>
            </a:r>
            <a:endParaRPr lang="en-US" sz="2000"/>
          </a:p>
          <a:p>
            <a:endParaRPr lang="en-US" sz="2000"/>
          </a:p>
          <a:p>
            <a:pPr marL="0" indent="0">
              <a:buNone/>
            </a:pPr>
            <a:r>
              <a:rPr lang="en-US" sz="2000"/>
              <a:t>4. Prediction Module</a:t>
            </a:r>
            <a:endParaRPr lang="en-US" sz="2000"/>
          </a:p>
          <a:p>
            <a:r>
              <a:rPr lang="en-US" sz="2000"/>
              <a:t>Description: Uses the trained model to predict diseases based on new patient data.</a:t>
            </a:r>
            <a:endParaRPr lang="en-US" sz="2000"/>
          </a:p>
          <a:p>
            <a:r>
              <a:rPr lang="en-US" sz="2000"/>
              <a:t>Predictor: Takes new patient data and uses the model to make predictions.</a:t>
            </a:r>
            <a:endParaRPr lang="en-US" sz="2000"/>
          </a:p>
          <a:p>
            <a:r>
              <a:rPr lang="en-US" sz="2000"/>
              <a:t>Result Interpreter: Interprets the model's output to generate a meaningful diagnosis.</a:t>
            </a:r>
            <a:endParaRPr lang="en-US" sz="2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85800" y="423378"/>
            <a:ext cx="8610600" cy="1293028"/>
          </a:xfrm>
        </p:spPr>
        <p:txBody>
          <a:bodyPr/>
          <a:p>
            <a:pPr algn="l"/>
            <a:r>
              <a:rPr lang="en-IN" altLang="en-US" b="1"/>
              <a:t>MODULE EXPLANATION</a:t>
            </a:r>
            <a:endParaRPr lang="en-IN" altLang="en-US" b="1"/>
          </a:p>
        </p:txBody>
      </p:sp>
      <p:pic>
        <p:nvPicPr>
          <p:cNvPr id="4" name="Content Placeholder 3" descr="o1"/>
          <p:cNvPicPr>
            <a:picLocks noChangeAspect="1"/>
          </p:cNvPicPr>
          <p:nvPr>
            <p:ph idx="1"/>
          </p:nvPr>
        </p:nvPicPr>
        <p:blipFill>
          <a:blip r:embed="rId1"/>
          <a:stretch>
            <a:fillRect/>
          </a:stretch>
        </p:blipFill>
        <p:spPr>
          <a:xfrm>
            <a:off x="2195195" y="2194560"/>
            <a:ext cx="7800340" cy="4023995"/>
          </a:xfrm>
          <a:prstGeom prst="rect">
            <a:avLst/>
          </a:prstGeom>
        </p:spPr>
      </p:pic>
      <p:sp>
        <p:nvSpPr>
          <p:cNvPr id="6" name="Text Box 5"/>
          <p:cNvSpPr txBox="1"/>
          <p:nvPr/>
        </p:nvSpPr>
        <p:spPr>
          <a:xfrm>
            <a:off x="862965" y="1577340"/>
            <a:ext cx="4064000" cy="368300"/>
          </a:xfrm>
          <a:prstGeom prst="rect">
            <a:avLst/>
          </a:prstGeom>
          <a:noFill/>
        </p:spPr>
        <p:txBody>
          <a:bodyPr wrap="square" rtlCol="0">
            <a:spAutoFit/>
          </a:bodyPr>
          <a:p>
            <a:r>
              <a:rPr lang="en-IN" altLang="en-US"/>
              <a:t>FIG 1.0</a:t>
            </a:r>
            <a:endParaRPr lang="en-IN" altLang="en-US"/>
          </a:p>
        </p:txBody>
      </p:sp>
    </p:spTree>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0</TotalTime>
  <Words>7778</Words>
  <Application>WPS Presentation</Application>
  <PresentationFormat>Widescreen</PresentationFormat>
  <Paragraphs>99</Paragraphs>
  <Slides>16</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16</vt:i4>
      </vt:variant>
    </vt:vector>
  </HeadingPairs>
  <TitlesOfParts>
    <vt:vector size="24" baseType="lpstr">
      <vt:lpstr>Arial</vt:lpstr>
      <vt:lpstr>SimSun</vt:lpstr>
      <vt:lpstr>Wingdings</vt:lpstr>
      <vt:lpstr>Century Gothic</vt:lpstr>
      <vt:lpstr>Microsoft YaHei</vt:lpstr>
      <vt:lpstr>Arial Unicode MS</vt:lpstr>
      <vt:lpstr>Calibri</vt:lpstr>
      <vt:lpstr>Vapor Trail</vt:lpstr>
      <vt:lpstr>Optimizing healthcare : ENHANCED PATIENT CARE AND OPERATIONAL EFFICIENCY uSING DATA ANALYTICS, predictive modelling and machine learning</vt:lpstr>
      <vt:lpstr>TEAM MEMBERS  </vt:lpstr>
      <vt:lpstr>Abstract :</vt:lpstr>
      <vt:lpstr>Existing System:</vt:lpstr>
      <vt:lpstr>Proposed System:</vt:lpstr>
      <vt:lpstr>ARCHITECTURE</vt:lpstr>
      <vt:lpstr>MODULES</vt:lpstr>
      <vt:lpstr>MODULES</vt:lpstr>
      <vt:lpstr>MODULE EXPLANATION</vt:lpstr>
      <vt:lpstr>MODULE EXPLANATION</vt:lpstr>
      <vt:lpstr>MODULE EXPLANATION</vt:lpstr>
      <vt:lpstr>MODULE EXPLANATION</vt:lpstr>
      <vt:lpstr>RESULT</vt:lpstr>
      <vt:lpstr>discussion</vt:lpstr>
      <vt:lpstr>conclusion</vt:lpstr>
      <vt:lpstr>future enhancements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Optimizing healthcare : harnessing DATA ANALYTICS FOR ENHANCED PATIENT CARE AND OPERATIONAL EFFICIENCY</dc:title>
  <dc:creator>ABI AZHAKESH</dc:creator>
  <cp:lastModifiedBy>ayyap</cp:lastModifiedBy>
  <cp:revision>13</cp:revision>
  <dcterms:created xsi:type="dcterms:W3CDTF">2024-02-06T07:53:00Z</dcterms:created>
  <dcterms:modified xsi:type="dcterms:W3CDTF">2024-05-19T16:59:09Z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7130AC9D8870414C9B1D222BFFE8E46B_12</vt:lpwstr>
  </property>
  <property fmtid="{D5CDD505-2E9C-101B-9397-08002B2CF9AE}" pid="3" name="KSOProductBuildVer">
    <vt:lpwstr>1033-12.2.0.13472</vt:lpwstr>
  </property>
</Properties>
</file>

<file path=docProps/thumbnail.jpeg>
</file>